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69" r:id="rId2"/>
    <p:sldId id="258" r:id="rId3"/>
    <p:sldId id="265" r:id="rId4"/>
    <p:sldId id="260" r:id="rId5"/>
    <p:sldId id="261" r:id="rId6"/>
    <p:sldId id="270" r:id="rId7"/>
    <p:sldId id="268" r:id="rId8"/>
    <p:sldId id="271" r:id="rId9"/>
    <p:sldId id="263" r:id="rId10"/>
    <p:sldId id="264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70"/>
    <p:restoredTop sz="77005"/>
  </p:normalViewPr>
  <p:slideViewPr>
    <p:cSldViewPr snapToGrid="0" snapToObjects="1">
      <p:cViewPr>
        <p:scale>
          <a:sx n="88" d="100"/>
          <a:sy n="88" d="100"/>
        </p:scale>
        <p:origin x="34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2907AA-2DDC-1A4A-BA7D-BA2578E6AE96}" type="datetimeFigureOut">
              <a:rPr lang="en-US" smtClean="0"/>
              <a:t>6/17/22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365FAF-CB0D-6B47-AA26-2FF15CFFAE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3335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365FAF-CB0D-6B47-AA26-2FF15CFFAEA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4921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Figure 1. Cross-sectional beta-diversity analysis demonstrates subject specific microbiome and metabolome. Repeated measures aware beta-diversity observe diet specific cross-over trends.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365FAF-CB0D-6B47-AA26-2FF15CFFAEA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2162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Figure 2. Differential abundance model controlling for repeated measures and subject specificity identify cognition specific markers that are not impacted by diet.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365FAF-CB0D-6B47-AA26-2FF15CFFAEA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470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Figure 3. Differential abundance model controlling for repeated measures and subject specificity identify diet specific markers that follow cross-over design.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365FAF-CB0D-6B47-AA26-2FF15CFFAEA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978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Figure 4. Differentially abundant microbes, food groups, and metabolites associated with both low-fat diet and mild cognitive impairment or ketogenic diet and normal cognition also co-occur together differentially by associated groups.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365FAF-CB0D-6B47-AA26-2FF15CFFAEA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85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Figure 5.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365FAF-CB0D-6B47-AA26-2FF15CFFAEA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1278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365FAF-CB0D-6B47-AA26-2FF15CFFAEA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6326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Figure 4. Differentially abundant microbes, food groups, and metabolites associated with both low-fat diet and mild cognitive impairment or ketogenic diet and normal cognition also co-occur together differentially by associated groups.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365FAF-CB0D-6B47-AA26-2FF15CFFAEA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7358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Figure S1. 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365FAF-CB0D-6B47-AA26-2FF15CFFAEA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4250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5D7D98-5B38-204C-A54E-180B804E84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5D6CB0-96DE-CE4E-A199-6A4A079D41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FE69E4-8165-8C47-849B-CCC0B5A8A1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09E99-12EA-B14B-A478-19559FAFA73C}" type="datetimeFigureOut">
              <a:rPr lang="en-US" smtClean="0"/>
              <a:t>6/17/22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7D1A73-32CE-DD4C-8DF1-809E784614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84EE0E-1629-5A40-AF99-8F5B3BABD4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1EE08-F667-1E4E-BBCB-AC3B1FA2B2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188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346B44-346A-9F4F-8BD1-0A6EC8528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90ABF9-F8E9-4B49-AB51-F8844755E4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84B9E4-6052-0543-B21D-F4B2D99D37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09E99-12EA-B14B-A478-19559FAFA73C}" type="datetimeFigureOut">
              <a:rPr lang="en-US" smtClean="0"/>
              <a:t>6/17/22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E66E3E-D311-B44B-A75A-B4A7EC0EC1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DD29A6-13A8-2145-8DC4-DECB54DED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1EE08-F667-1E4E-BBCB-AC3B1FA2B2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7237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5754BD3-CBEB-8447-A696-9BB2FB663DF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8B17CF-FEBC-2344-AB70-FD69A25B7D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8FFEB5-4148-F942-9FF3-5B877B5A25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09E99-12EA-B14B-A478-19559FAFA73C}" type="datetimeFigureOut">
              <a:rPr lang="en-US" smtClean="0"/>
              <a:t>6/17/22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90566E-25A4-CC43-AEEA-100D2BAF08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1A8079-A777-E74C-8401-674A073BC2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1EE08-F667-1E4E-BBCB-AC3B1FA2B2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9880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98676-5BC8-B94B-A0FB-3CC28E804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C5825F-90A3-7248-84AA-CB4F21F28D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D3F1B4-CBD2-B843-ABEF-A2EE433016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09E99-12EA-B14B-A478-19559FAFA73C}" type="datetimeFigureOut">
              <a:rPr lang="en-US" smtClean="0"/>
              <a:t>6/17/22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F5F964-0303-F349-9EF1-1969212CE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246F13-99B0-2747-B69B-03ED8C269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1EE08-F667-1E4E-BBCB-AC3B1FA2B2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7217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92E4B-F3EE-234C-B562-77DCDF3F80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0E6566-F5AB-9946-A8D8-CB621C2380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BB4292-7FCF-994A-A055-02E1B860AE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09E99-12EA-B14B-A478-19559FAFA73C}" type="datetimeFigureOut">
              <a:rPr lang="en-US" smtClean="0"/>
              <a:t>6/17/22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20DCA3-24DD-7A43-AF8E-716F6D75B5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54BA91-8E4E-4343-9CA4-B979E3052B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1EE08-F667-1E4E-BBCB-AC3B1FA2B2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6593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BCD38D-BC6A-9F47-AEF7-4E55500365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36DAD9-EBF0-CD4B-8694-C05E0D12ABD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D4F59E-C5F1-CA43-9F7B-7B75E5B393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764731-326C-1F42-B0B7-FDA6E97E57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09E99-12EA-B14B-A478-19559FAFA73C}" type="datetimeFigureOut">
              <a:rPr lang="en-US" smtClean="0"/>
              <a:t>6/17/22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D1B797-D4FE-7743-970B-8BDD36E4E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A6049C-8C85-DA48-9631-F888FB0C7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1EE08-F667-1E4E-BBCB-AC3B1FA2B2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8638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866C3-1DBA-E549-BC0F-2BB5E63132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B0FD07-CA85-BB4D-B77C-FB877676EB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8FEF7E-531B-2D46-85C7-06521147D5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AA4F859-04B6-CD41-9A6A-C2142C9DB37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CA061B-3B98-7C47-92C4-ED83686AD8A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CD6632B-5932-6D4A-93CE-FFB191BBCC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09E99-12EA-B14B-A478-19559FAFA73C}" type="datetimeFigureOut">
              <a:rPr lang="en-US" smtClean="0"/>
              <a:t>6/17/22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69E1A2F-2A1A-D644-9AA7-A3A77F5345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937597B-F183-0542-A1F7-16D7EA5753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1EE08-F667-1E4E-BBCB-AC3B1FA2B2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8151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01D67D-B799-2B43-88CD-3ECF673092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13541A3-44B1-674C-BBF2-EEDAA46B68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09E99-12EA-B14B-A478-19559FAFA73C}" type="datetimeFigureOut">
              <a:rPr lang="en-US" smtClean="0"/>
              <a:t>6/17/22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3DC18B-818E-D54E-ADB8-021BC2125A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1C070A-5F63-3E4F-9A4A-B94098751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1EE08-F667-1E4E-BBCB-AC3B1FA2B2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5606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16DC0C5-B47E-2647-AA12-9ED94E3BA8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09E99-12EA-B14B-A478-19559FAFA73C}" type="datetimeFigureOut">
              <a:rPr lang="en-US" smtClean="0"/>
              <a:t>6/17/22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646B0E-0876-3545-ABF4-F377D7951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FE894C-DD91-1C41-8C3F-5F42E204DF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1EE08-F667-1E4E-BBCB-AC3B1FA2B2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7988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AEBFD9-0B49-8C4B-8287-9674ED2540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983E23-47F4-3B4D-8F80-FCFC7D768E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69B207-DE24-EE40-B5AD-953690413C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FE0C0F-B211-2A4C-AC1F-8AC4D81A66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09E99-12EA-B14B-A478-19559FAFA73C}" type="datetimeFigureOut">
              <a:rPr lang="en-US" smtClean="0"/>
              <a:t>6/17/22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373538-B6EA-D343-9580-B65EE5C8A1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96CD16-C2AF-5E45-BB30-B6D4541C1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1EE08-F667-1E4E-BBCB-AC3B1FA2B2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637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C151D-F6A4-FD40-9BD1-B8755A872E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D878EAF-7758-AF49-AC55-10CB458191C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723A1A-5A5F-8342-A2CE-BB18903BC0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758EA0-29AE-3B44-8B8C-D29242BC57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09E99-12EA-B14B-A478-19559FAFA73C}" type="datetimeFigureOut">
              <a:rPr lang="en-US" smtClean="0"/>
              <a:t>6/17/22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7112E2-BFC4-3A47-8A4F-BD2CE0EBB1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8C33D3-4A4B-A145-B228-EBE7144050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1EE08-F667-1E4E-BBCB-AC3B1FA2B2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8573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1C5E0AA-E16F-F242-8942-846EB868D1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099D57-701B-D846-AF77-4D7789856D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DF2D55-5A01-C745-A990-43BD84F48D2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A09E99-12EA-B14B-A478-19559FAFA73C}" type="datetimeFigureOut">
              <a:rPr lang="en-US" smtClean="0"/>
              <a:t>6/17/22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E22ED8-0CBC-BB4D-8298-ED463225C4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956AB3-B534-DF47-B6A1-A029E7FA04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A1EE08-F667-1E4E-BBCB-AC3B1FA2B2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9606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tiff"/><Relationship Id="rId3" Type="http://schemas.openxmlformats.org/officeDocument/2006/relationships/image" Target="../media/image1.tiff"/><Relationship Id="rId7" Type="http://schemas.openxmlformats.org/officeDocument/2006/relationships/image" Target="../media/image5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tiff"/><Relationship Id="rId5" Type="http://schemas.openxmlformats.org/officeDocument/2006/relationships/image" Target="../media/image3.tiff"/><Relationship Id="rId4" Type="http://schemas.openxmlformats.org/officeDocument/2006/relationships/image" Target="../media/image2.tiff"/><Relationship Id="rId9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tiff"/><Relationship Id="rId5" Type="http://schemas.openxmlformats.org/officeDocument/2006/relationships/image" Target="../media/image10.tiff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tiff"/><Relationship Id="rId3" Type="http://schemas.openxmlformats.org/officeDocument/2006/relationships/image" Target="../media/image13.png"/><Relationship Id="rId7" Type="http://schemas.openxmlformats.org/officeDocument/2006/relationships/image" Target="../media/image16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tiff"/><Relationship Id="rId5" Type="http://schemas.openxmlformats.org/officeDocument/2006/relationships/image" Target="../media/image14.tiff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tiff"/><Relationship Id="rId5" Type="http://schemas.openxmlformats.org/officeDocument/2006/relationships/image" Target="../media/image20.tiff"/><Relationship Id="rId4" Type="http://schemas.openxmlformats.org/officeDocument/2006/relationships/image" Target="../media/image19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tiff"/><Relationship Id="rId4" Type="http://schemas.openxmlformats.org/officeDocument/2006/relationships/image" Target="../media/image23.tif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tiff"/><Relationship Id="rId3" Type="http://schemas.openxmlformats.org/officeDocument/2006/relationships/image" Target="../media/image18.tiff"/><Relationship Id="rId7" Type="http://schemas.openxmlformats.org/officeDocument/2006/relationships/image" Target="../media/image19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tiff"/><Relationship Id="rId5" Type="http://schemas.openxmlformats.org/officeDocument/2006/relationships/image" Target="../media/image26.tiff"/><Relationship Id="rId4" Type="http://schemas.openxmlformats.org/officeDocument/2006/relationships/image" Target="../media/image25.tif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06B3491-6857-A04A-A944-1EBD8D9476C5}"/>
              </a:ext>
            </a:extLst>
          </p:cNvPr>
          <p:cNvSpPr txBox="1"/>
          <p:nvPr/>
        </p:nvSpPr>
        <p:spPr>
          <a:xfrm>
            <a:off x="4883728" y="2867891"/>
            <a:ext cx="2582502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b="1" dirty="0"/>
              <a:t>Main Figures</a:t>
            </a:r>
          </a:p>
        </p:txBody>
      </p:sp>
    </p:spTree>
    <p:extLst>
      <p:ext uri="{BB962C8B-B14F-4D97-AF65-F5344CB8AC3E}">
        <p14:creationId xmlns:p14="http://schemas.microsoft.com/office/powerpoint/2010/main" val="13345138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358007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52F69DF9-43FF-5E48-B8D8-4218125F33AD}"/>
              </a:ext>
            </a:extLst>
          </p:cNvPr>
          <p:cNvGrpSpPr>
            <a:grpSpLocks noChangeAspect="1"/>
          </p:cNvGrpSpPr>
          <p:nvPr/>
        </p:nvGrpSpPr>
        <p:grpSpPr>
          <a:xfrm>
            <a:off x="321063" y="789709"/>
            <a:ext cx="11561647" cy="5403273"/>
            <a:chOff x="1214682" y="1645708"/>
            <a:chExt cx="9685556" cy="452649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330A2EC5-0559-F347-A9E6-BA0E94DC85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32076"/>
            <a:stretch/>
          </p:blipFill>
          <p:spPr>
            <a:xfrm>
              <a:off x="1214682" y="4032250"/>
              <a:ext cx="3118474" cy="213995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85FF325-A60A-D741-B70B-AC729802E0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32099"/>
            <a:stretch/>
          </p:blipFill>
          <p:spPr>
            <a:xfrm>
              <a:off x="4551305" y="4032250"/>
              <a:ext cx="3091036" cy="2139949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AD20E36-1C01-D84E-9560-9996069264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33607"/>
            <a:stretch/>
          </p:blipFill>
          <p:spPr>
            <a:xfrm>
              <a:off x="7877879" y="4032250"/>
              <a:ext cx="3022359" cy="2139949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95A0B3DD-820F-234C-B35A-91C1530C21B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642137" y="1678698"/>
              <a:ext cx="2909372" cy="2176116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AA661874-B653-6E4D-A5CC-C29F478D478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912318" y="1645708"/>
              <a:ext cx="2953479" cy="2209106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A9D9F9FE-5689-4842-94C7-B3C53B8D496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406954" y="1645708"/>
              <a:ext cx="2953479" cy="2209106"/>
            </a:xfrm>
            <a:prstGeom prst="rect">
              <a:avLst/>
            </a:prstGeom>
          </p:spPr>
        </p:pic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DDA13197-0FDC-C248-A233-19CDF88F431D}"/>
                </a:ext>
              </a:extLst>
            </p:cNvPr>
            <p:cNvCxnSpPr/>
            <p:nvPr/>
          </p:nvCxnSpPr>
          <p:spPr>
            <a:xfrm>
              <a:off x="4402866" y="1918967"/>
              <a:ext cx="0" cy="3537285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07049DA-6D85-4244-814E-91CBF202BDF3}"/>
                </a:ext>
              </a:extLst>
            </p:cNvPr>
            <p:cNvCxnSpPr/>
            <p:nvPr/>
          </p:nvCxnSpPr>
          <p:spPr>
            <a:xfrm>
              <a:off x="7727206" y="1918966"/>
              <a:ext cx="0" cy="3537285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E2F61136-3403-C844-BE83-3783D19050CA}"/>
              </a:ext>
            </a:extLst>
          </p:cNvPr>
          <p:cNvSpPr txBox="1"/>
          <p:nvPr/>
        </p:nvSpPr>
        <p:spPr>
          <a:xfrm>
            <a:off x="499926" y="715787"/>
            <a:ext cx="3706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Avenir Roman" panose="02000503020000020003" pitchFamily="2" charset="0"/>
              </a:rPr>
              <a:t>A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B23F336-C0CB-1341-82D5-D6E121057C1B}"/>
              </a:ext>
            </a:extLst>
          </p:cNvPr>
          <p:cNvSpPr txBox="1"/>
          <p:nvPr/>
        </p:nvSpPr>
        <p:spPr>
          <a:xfrm>
            <a:off x="499926" y="3226663"/>
            <a:ext cx="3513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Avenir Roman" panose="02000503020000020003" pitchFamily="2" charset="0"/>
              </a:rPr>
              <a:t>B</a:t>
            </a:r>
          </a:p>
        </p:txBody>
      </p:sp>
      <p:pic>
        <p:nvPicPr>
          <p:cNvPr id="27" name="Picture 4" descr="https://lh4.googleusercontent.com/4DO_jBUIltH4W-Nco1rcnGfuSTh2Ba8frakpBoUqNDo5HUWCRqOsnwIDkP6MJazVrC34-BSB3c5njQxpc7LqwrbiO8EtIAyJTZSGTTFL0GogaO2ZCFY1tkrf0VoEXRxD2GskRoSqC8c">
            <a:extLst>
              <a:ext uri="{FF2B5EF4-FFF2-40B4-BE49-F238E27FC236}">
                <a16:creationId xmlns:a16="http://schemas.microsoft.com/office/drawing/2014/main" id="{3607676E-B706-0A48-BCCA-ADC6C6F027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318"/>
          <a:stretch/>
        </p:blipFill>
        <p:spPr bwMode="auto">
          <a:xfrm>
            <a:off x="846077" y="4741911"/>
            <a:ext cx="2117238" cy="367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 descr="https://lh4.googleusercontent.com/4DO_jBUIltH4W-Nco1rcnGfuSTh2Ba8frakpBoUqNDo5HUWCRqOsnwIDkP6MJazVrC34-BSB3c5njQxpc7LqwrbiO8EtIAyJTZSGTTFL0GogaO2ZCFY1tkrf0VoEXRxD2GskRoSqC8c">
            <a:extLst>
              <a:ext uri="{FF2B5EF4-FFF2-40B4-BE49-F238E27FC236}">
                <a16:creationId xmlns:a16="http://schemas.microsoft.com/office/drawing/2014/main" id="{08EB3999-660B-4C42-BA38-56F2D125AB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318"/>
          <a:stretch/>
        </p:blipFill>
        <p:spPr bwMode="auto">
          <a:xfrm>
            <a:off x="4778624" y="4741911"/>
            <a:ext cx="2117238" cy="367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4" descr="https://lh4.googleusercontent.com/4DO_jBUIltH4W-Nco1rcnGfuSTh2Ba8frakpBoUqNDo5HUWCRqOsnwIDkP6MJazVrC34-BSB3c5njQxpc7LqwrbiO8EtIAyJTZSGTTFL0GogaO2ZCFY1tkrf0VoEXRxD2GskRoSqC8c">
            <a:extLst>
              <a:ext uri="{FF2B5EF4-FFF2-40B4-BE49-F238E27FC236}">
                <a16:creationId xmlns:a16="http://schemas.microsoft.com/office/drawing/2014/main" id="{96B7A4A3-8C67-FA46-AA8E-26A34DCA6C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318"/>
          <a:stretch/>
        </p:blipFill>
        <p:spPr bwMode="auto">
          <a:xfrm>
            <a:off x="9724360" y="3638524"/>
            <a:ext cx="2117238" cy="367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66708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https://lh3.googleusercontent.com/cJuNSgEua_W352-04lEj5HbMZZbuxJG2BcQKZWsU5TT9mI0qKxQOjzi1_WDeZq3_pmJh78oLYBepC8BLICmmN7aFqki8LBPJsTw24987QI71nYNuXngTi3JYNI6sD_JSHzQegyYAP0c">
            <a:extLst>
              <a:ext uri="{FF2B5EF4-FFF2-40B4-BE49-F238E27FC236}">
                <a16:creationId xmlns:a16="http://schemas.microsoft.com/office/drawing/2014/main" id="{4B9C4B49-8DDD-6646-AD62-229C74C9E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81386"/>
            <a:ext cx="3846519" cy="4184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https://lh5.googleusercontent.com/AVPj_3JiytadWq_ZysgYaqOPOOGUHvmV2CkEwL3gvNeOcR3gJe5V7PW6lelbeG7SyzPUqTiRu7ovgWbpCkZ6c4l_87VjuLmzegmQK7h4twxKH1EgDOQzs8t8z-ohweoggNNHmCYTecE">
            <a:extLst>
              <a:ext uri="{FF2B5EF4-FFF2-40B4-BE49-F238E27FC236}">
                <a16:creationId xmlns:a16="http://schemas.microsoft.com/office/drawing/2014/main" id="{FC6B0A07-6B79-884C-B4BF-0662DEE885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826"/>
          <a:stretch/>
        </p:blipFill>
        <p:spPr bwMode="auto">
          <a:xfrm>
            <a:off x="8671918" y="581386"/>
            <a:ext cx="3520082" cy="1890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3B6C5D7-4DD0-4A4A-88BE-2933CA0351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3275" y="581386"/>
            <a:ext cx="2139687" cy="41845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EB88CA9-B3EF-234F-ACAF-B1A70CE43D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69545" y="581386"/>
            <a:ext cx="1977179" cy="41845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55987AA-33A3-3A4C-8A9D-BF17D8B84555}"/>
              </a:ext>
            </a:extLst>
          </p:cNvPr>
          <p:cNvSpPr txBox="1"/>
          <p:nvPr/>
        </p:nvSpPr>
        <p:spPr>
          <a:xfrm>
            <a:off x="0" y="587912"/>
            <a:ext cx="3706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Avenir Roman" panose="02000503020000020003" pitchFamily="2" charset="0"/>
              </a:rPr>
              <a:t>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D5011A-F87B-D246-91BC-EE3EAA86C203}"/>
              </a:ext>
            </a:extLst>
          </p:cNvPr>
          <p:cNvSpPr txBox="1"/>
          <p:nvPr/>
        </p:nvSpPr>
        <p:spPr>
          <a:xfrm>
            <a:off x="4019924" y="581386"/>
            <a:ext cx="3513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Avenir Roman" panose="02000503020000020003" pitchFamily="2" charset="0"/>
              </a:rPr>
              <a:t>B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74CD53A-4F31-7946-930D-1BD19E497F5D}"/>
              </a:ext>
            </a:extLst>
          </p:cNvPr>
          <p:cNvSpPr txBox="1"/>
          <p:nvPr/>
        </p:nvSpPr>
        <p:spPr>
          <a:xfrm>
            <a:off x="6331259" y="587912"/>
            <a:ext cx="3609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Avenir Roman" panose="02000503020000020003" pitchFamily="2" charset="0"/>
              </a:rPr>
              <a:t>C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DE3F30A-9F31-C249-A16D-A2697920D4E3}"/>
              </a:ext>
            </a:extLst>
          </p:cNvPr>
          <p:cNvSpPr txBox="1"/>
          <p:nvPr/>
        </p:nvSpPr>
        <p:spPr>
          <a:xfrm>
            <a:off x="8498493" y="581386"/>
            <a:ext cx="3786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Avenir Roman" panose="02000503020000020003" pitchFamily="2" charset="0"/>
              </a:rPr>
              <a:t>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014FE63-C886-064E-8008-3560F10449A8}"/>
              </a:ext>
            </a:extLst>
          </p:cNvPr>
          <p:cNvSpPr txBox="1"/>
          <p:nvPr/>
        </p:nvSpPr>
        <p:spPr>
          <a:xfrm>
            <a:off x="8482603" y="2304561"/>
            <a:ext cx="3417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Avenir Roman" panose="02000503020000020003" pitchFamily="2" charset="0"/>
              </a:rPr>
              <a:t>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906551-7CF1-5E41-8952-8038F0A6CCCA}"/>
              </a:ext>
            </a:extLst>
          </p:cNvPr>
          <p:cNvSpPr txBox="1"/>
          <p:nvPr/>
        </p:nvSpPr>
        <p:spPr>
          <a:xfrm>
            <a:off x="1698955" y="387857"/>
            <a:ext cx="16211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Avenir Roman" panose="02000503020000020003" pitchFamily="2" charset="0"/>
              </a:rPr>
              <a:t>Microbiome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508B5C3-7E32-7648-B590-1AB4A016C48C}"/>
              </a:ext>
            </a:extLst>
          </p:cNvPr>
          <p:cNvSpPr txBox="1"/>
          <p:nvPr/>
        </p:nvSpPr>
        <p:spPr>
          <a:xfrm>
            <a:off x="4780094" y="387857"/>
            <a:ext cx="16241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Avenir Roman" panose="02000503020000020003" pitchFamily="2" charset="0"/>
              </a:rPr>
              <a:t>Food Omics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EC73005-9687-6043-B5C9-220AF53A3B43}"/>
              </a:ext>
            </a:extLst>
          </p:cNvPr>
          <p:cNvSpPr txBox="1"/>
          <p:nvPr/>
        </p:nvSpPr>
        <p:spPr>
          <a:xfrm>
            <a:off x="6743539" y="387857"/>
            <a:ext cx="18774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Avenir Roman" panose="02000503020000020003" pitchFamily="2" charset="0"/>
              </a:rPr>
              <a:t>Metabolomics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2279232-F9F0-B449-B7B8-01632BEF393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45684" y="2588204"/>
            <a:ext cx="3446315" cy="2376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9115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06766FD5-AEC9-5445-B96E-7B8C85DA36C9}"/>
              </a:ext>
            </a:extLst>
          </p:cNvPr>
          <p:cNvGrpSpPr/>
          <p:nvPr/>
        </p:nvGrpSpPr>
        <p:grpSpPr>
          <a:xfrm>
            <a:off x="0" y="547254"/>
            <a:ext cx="11963400" cy="5548746"/>
            <a:chOff x="0" y="1080654"/>
            <a:chExt cx="9731232" cy="3962400"/>
          </a:xfrm>
        </p:grpSpPr>
        <p:pic>
          <p:nvPicPr>
            <p:cNvPr id="2" name="Picture 1" descr="https://lh4.googleusercontent.com/9hwwXBV4_9RIFMDKD4CekbUM_Vsq4CJdNF5nqy64FSfQAcxj0JQhoIMfWWk8pwvVJCcL3cUUbBA4y0aaBnTlF8q4lOhJGpm49iTYOGfbMwn52eB28XHmiqj8KuNIGYzLcf11J9Rzcbc">
              <a:extLst>
                <a:ext uri="{FF2B5EF4-FFF2-40B4-BE49-F238E27FC236}">
                  <a16:creationId xmlns:a16="http://schemas.microsoft.com/office/drawing/2014/main" id="{4B2968F4-4F08-1B42-968F-0E8A8127E9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080654"/>
              <a:ext cx="3292828" cy="3962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" name="Picture 4" descr="https://lh4.googleusercontent.com/4DO_jBUIltH4W-Nco1rcnGfuSTh2Ba8frakpBoUqNDo5HUWCRqOsnwIDkP6MJazVrC34-BSB3c5njQxpc7LqwrbiO8EtIAyJTZSGTTFL0GogaO2ZCFY1tkrf0VoEXRxD2GskRoSqC8c">
              <a:extLst>
                <a:ext uri="{FF2B5EF4-FFF2-40B4-BE49-F238E27FC236}">
                  <a16:creationId xmlns:a16="http://schemas.microsoft.com/office/drawing/2014/main" id="{E04D6BAD-0E26-834F-AB2F-9C9D548F90D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1549"/>
            <a:stretch/>
          </p:blipFill>
          <p:spPr bwMode="auto">
            <a:xfrm>
              <a:off x="7587672" y="1106054"/>
              <a:ext cx="2141329" cy="13704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E6E57F0-E4B9-5F4C-90F8-9E90193D7D2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292828" y="1106054"/>
              <a:ext cx="2057400" cy="393700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7471B46-4D6A-FD42-9394-741AEEB311D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541850" y="1106054"/>
              <a:ext cx="1854200" cy="393700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EBEF88E-674F-E345-80AA-FB61CE8464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20309"/>
            <a:stretch/>
          </p:blipFill>
          <p:spPr>
            <a:xfrm>
              <a:off x="7587672" y="3684700"/>
              <a:ext cx="2143560" cy="1358354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CD07F31-F18A-054F-8FFF-BCB2C52672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19798" b="21414"/>
            <a:stretch/>
          </p:blipFill>
          <p:spPr>
            <a:xfrm>
              <a:off x="7587672" y="2613224"/>
              <a:ext cx="2023688" cy="934751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DCDD2882-8979-4A42-AF02-F19760A33E0F}"/>
              </a:ext>
            </a:extLst>
          </p:cNvPr>
          <p:cNvSpPr txBox="1"/>
          <p:nvPr/>
        </p:nvSpPr>
        <p:spPr>
          <a:xfrm>
            <a:off x="0" y="587912"/>
            <a:ext cx="3706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Avenir Roman" panose="02000503020000020003" pitchFamily="2" charset="0"/>
              </a:rPr>
              <a:t>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83AA0CF-C09A-4B4E-BF6B-A4B07E8FA652}"/>
              </a:ext>
            </a:extLst>
          </p:cNvPr>
          <p:cNvSpPr txBox="1"/>
          <p:nvPr/>
        </p:nvSpPr>
        <p:spPr>
          <a:xfrm>
            <a:off x="4019924" y="581386"/>
            <a:ext cx="3513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Avenir Roman" panose="02000503020000020003" pitchFamily="2" charset="0"/>
              </a:rPr>
              <a:t>B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BA3BB70-02CC-2E44-AC12-5882963E1DA1}"/>
              </a:ext>
            </a:extLst>
          </p:cNvPr>
          <p:cNvSpPr txBox="1"/>
          <p:nvPr/>
        </p:nvSpPr>
        <p:spPr>
          <a:xfrm>
            <a:off x="6501461" y="587912"/>
            <a:ext cx="3609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Avenir Roman" panose="02000503020000020003" pitchFamily="2" charset="0"/>
              </a:rPr>
              <a:t>C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F77055E-5428-DF4E-BF31-13AAC3B0DF4B}"/>
              </a:ext>
            </a:extLst>
          </p:cNvPr>
          <p:cNvSpPr txBox="1"/>
          <p:nvPr/>
        </p:nvSpPr>
        <p:spPr>
          <a:xfrm>
            <a:off x="9056385" y="589424"/>
            <a:ext cx="3786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Avenir Roman" panose="02000503020000020003" pitchFamily="2" charset="0"/>
              </a:rPr>
              <a:t>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5AF0FBE-5136-294F-A061-1768BDE1AA61}"/>
              </a:ext>
            </a:extLst>
          </p:cNvPr>
          <p:cNvSpPr txBox="1"/>
          <p:nvPr/>
        </p:nvSpPr>
        <p:spPr>
          <a:xfrm>
            <a:off x="9056385" y="2439146"/>
            <a:ext cx="3417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Avenir Roman" panose="02000503020000020003" pitchFamily="2" charset="0"/>
              </a:rPr>
              <a:t>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F627615-98E9-8047-B385-5DA3316B7F08}"/>
              </a:ext>
            </a:extLst>
          </p:cNvPr>
          <p:cNvSpPr txBox="1"/>
          <p:nvPr/>
        </p:nvSpPr>
        <p:spPr>
          <a:xfrm>
            <a:off x="9056385" y="3958897"/>
            <a:ext cx="3417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Avenir Roman" panose="02000503020000020003" pitchFamily="2" charset="0"/>
              </a:rPr>
              <a:t>F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4944DFF-E1BB-0849-BDB5-5FD745A02882}"/>
              </a:ext>
            </a:extLst>
          </p:cNvPr>
          <p:cNvSpPr txBox="1"/>
          <p:nvPr/>
        </p:nvSpPr>
        <p:spPr>
          <a:xfrm>
            <a:off x="1889765" y="381331"/>
            <a:ext cx="16211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Avenir Roman" panose="02000503020000020003" pitchFamily="2" charset="0"/>
              </a:rPr>
              <a:t>Microbiome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B5B74E4-BC95-F94D-B255-26ABEA6ACA45}"/>
              </a:ext>
            </a:extLst>
          </p:cNvPr>
          <p:cNvSpPr txBox="1"/>
          <p:nvPr/>
        </p:nvSpPr>
        <p:spPr>
          <a:xfrm>
            <a:off x="4780094" y="387857"/>
            <a:ext cx="16241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Avenir Roman" panose="02000503020000020003" pitchFamily="2" charset="0"/>
              </a:rPr>
              <a:t>Food Omics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6A3B439-FE9C-8247-B1AE-91654258E474}"/>
              </a:ext>
            </a:extLst>
          </p:cNvPr>
          <p:cNvSpPr txBox="1"/>
          <p:nvPr/>
        </p:nvSpPr>
        <p:spPr>
          <a:xfrm>
            <a:off x="7215133" y="387857"/>
            <a:ext cx="18774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Avenir Roman" panose="02000503020000020003" pitchFamily="2" charset="0"/>
              </a:rPr>
              <a:t>Metabolomics</a:t>
            </a:r>
          </a:p>
        </p:txBody>
      </p:sp>
    </p:spTree>
    <p:extLst>
      <p:ext uri="{BB962C8B-B14F-4D97-AF65-F5344CB8AC3E}">
        <p14:creationId xmlns:p14="http://schemas.microsoft.com/office/powerpoint/2010/main" val="38284564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92F9B90B-9831-AF41-9D87-BCF8F3927D38}"/>
              </a:ext>
            </a:extLst>
          </p:cNvPr>
          <p:cNvGrpSpPr>
            <a:grpSpLocks noChangeAspect="1"/>
          </p:cNvGrpSpPr>
          <p:nvPr/>
        </p:nvGrpSpPr>
        <p:grpSpPr>
          <a:xfrm>
            <a:off x="339212" y="108081"/>
            <a:ext cx="11401221" cy="6637625"/>
            <a:chOff x="66496" y="220375"/>
            <a:chExt cx="9232977" cy="537530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16AFEC1-EC39-A145-9D9D-038D041A29F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30943"/>
            <a:stretch/>
          </p:blipFill>
          <p:spPr>
            <a:xfrm>
              <a:off x="101007" y="778295"/>
              <a:ext cx="2575677" cy="2214646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55C4B5B-5961-7F49-BC51-FAB6A6B673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73561" r="47888" b="-7"/>
            <a:stretch/>
          </p:blipFill>
          <p:spPr>
            <a:xfrm>
              <a:off x="2663144" y="636580"/>
              <a:ext cx="1909202" cy="120637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05B4B4E-4B56-864D-9C25-A58448ACE6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9306" t="73274" b="-7"/>
            <a:stretch/>
          </p:blipFill>
          <p:spPr>
            <a:xfrm>
              <a:off x="2623776" y="1785033"/>
              <a:ext cx="1801220" cy="1182645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6952EF0-D1B2-A647-803C-04CC1813CC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39359"/>
            <a:stretch/>
          </p:blipFill>
          <p:spPr>
            <a:xfrm>
              <a:off x="4926811" y="905852"/>
              <a:ext cx="2326044" cy="219188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50F9833-B906-0C4C-9478-B814B7347C38}"/>
                </a:ext>
              </a:extLst>
            </p:cNvPr>
            <p:cNvSpPr txBox="1"/>
            <p:nvPr/>
          </p:nvSpPr>
          <p:spPr>
            <a:xfrm>
              <a:off x="115551" y="439908"/>
              <a:ext cx="334529" cy="3611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latin typeface="Avenir Roman" panose="02000503020000020003" pitchFamily="2" charset="0"/>
                </a:rPr>
                <a:t>A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EF9670E-B81B-B64F-8922-11D25F5084EC}"/>
                </a:ext>
              </a:extLst>
            </p:cNvPr>
            <p:cNvSpPr txBox="1"/>
            <p:nvPr/>
          </p:nvSpPr>
          <p:spPr>
            <a:xfrm>
              <a:off x="109688" y="2917156"/>
              <a:ext cx="317166" cy="3611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latin typeface="Avenir Roman" panose="02000503020000020003" pitchFamily="2" charset="0"/>
                </a:rPr>
                <a:t>B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5A8DEFC-25BD-8E4D-9C4E-919C706274D1}"/>
                </a:ext>
              </a:extLst>
            </p:cNvPr>
            <p:cNvSpPr txBox="1"/>
            <p:nvPr/>
          </p:nvSpPr>
          <p:spPr>
            <a:xfrm>
              <a:off x="4926811" y="555460"/>
              <a:ext cx="33452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latin typeface="Avenir Roman" panose="02000503020000020003" pitchFamily="2" charset="0"/>
                </a:rPr>
                <a:t>C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67EF9CE-CE3B-034C-96C7-5D9AF0ACA86C}"/>
                </a:ext>
              </a:extLst>
            </p:cNvPr>
            <p:cNvSpPr txBox="1"/>
            <p:nvPr/>
          </p:nvSpPr>
          <p:spPr>
            <a:xfrm>
              <a:off x="1442252" y="220375"/>
              <a:ext cx="162114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latin typeface="Avenir Roman" panose="02000503020000020003" pitchFamily="2" charset="0"/>
                </a:rPr>
                <a:t>Microbiome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398762E-F6CE-DA4D-A344-9EBCC4061F98}"/>
                </a:ext>
              </a:extLst>
            </p:cNvPr>
            <p:cNvSpPr txBox="1"/>
            <p:nvPr/>
          </p:nvSpPr>
          <p:spPr>
            <a:xfrm>
              <a:off x="6174423" y="221684"/>
              <a:ext cx="187743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latin typeface="Avenir Roman" panose="02000503020000020003" pitchFamily="2" charset="0"/>
                </a:rPr>
                <a:t>Metabolomics</a:t>
              </a:r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D816ECE9-789B-494E-A834-D9733EE0F64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6496" y="3150751"/>
              <a:ext cx="4372662" cy="2444929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9232A0D8-270D-FC4F-9BE4-F9EB3B15349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926811" y="3145481"/>
              <a:ext cx="4372662" cy="2450199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6475AABF-D987-4741-93F7-6D9CDBB15E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9141" t="7857" r="968" b="11110"/>
            <a:stretch/>
          </p:blipFill>
          <p:spPr>
            <a:xfrm>
              <a:off x="7245683" y="608993"/>
              <a:ext cx="2053790" cy="2383948"/>
            </a:xfrm>
            <a:prstGeom prst="rect">
              <a:avLst/>
            </a:prstGeom>
          </p:spPr>
        </p:pic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6D9A929-E02C-A047-B3E0-E5877A3C3D2B}"/>
                </a:ext>
              </a:extLst>
            </p:cNvPr>
            <p:cNvCxnSpPr>
              <a:cxnSpLocks/>
            </p:cNvCxnSpPr>
            <p:nvPr/>
          </p:nvCxnSpPr>
          <p:spPr>
            <a:xfrm>
              <a:off x="4690501" y="300585"/>
              <a:ext cx="0" cy="4975195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531FED7-16B3-9047-BC1B-E7F64623D8EC}"/>
                </a:ext>
              </a:extLst>
            </p:cNvPr>
            <p:cNvSpPr txBox="1"/>
            <p:nvPr/>
          </p:nvSpPr>
          <p:spPr>
            <a:xfrm>
              <a:off x="4926810" y="3097732"/>
              <a:ext cx="33452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latin typeface="Avenir Roman" panose="02000503020000020003" pitchFamily="2" charset="0"/>
                </a:rPr>
                <a:t>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417342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BF3A570D-B984-3D40-8DA1-0C6B99BB9DCA}"/>
              </a:ext>
            </a:extLst>
          </p:cNvPr>
          <p:cNvGrpSpPr>
            <a:grpSpLocks noChangeAspect="1"/>
          </p:cNvGrpSpPr>
          <p:nvPr/>
        </p:nvGrpSpPr>
        <p:grpSpPr>
          <a:xfrm>
            <a:off x="-1" y="225759"/>
            <a:ext cx="11939715" cy="6057810"/>
            <a:chOff x="0" y="225759"/>
            <a:chExt cx="7924800" cy="4020777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548F4B0-1824-1247-A26B-DD477B2D0F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1437" b="1449"/>
            <a:stretch/>
          </p:blipFill>
          <p:spPr>
            <a:xfrm>
              <a:off x="0" y="225759"/>
              <a:ext cx="3985714" cy="4020777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F2258BB7-167E-B847-A900-E630BA7B86B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26792" y="366435"/>
              <a:ext cx="3598007" cy="1874310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39975FA8-447A-EF4D-88BA-5FDDF0531DF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326793" y="2313793"/>
              <a:ext cx="3598007" cy="1932743"/>
            </a:xfrm>
            <a:prstGeom prst="rect">
              <a:avLst/>
            </a:prstGeom>
          </p:spPr>
        </p:pic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F353A73B-FEC1-6B45-8BA3-8B0C9B0FB2DE}"/>
              </a:ext>
            </a:extLst>
          </p:cNvPr>
          <p:cNvSpPr txBox="1"/>
          <p:nvPr/>
        </p:nvSpPr>
        <p:spPr>
          <a:xfrm>
            <a:off x="827837" y="437705"/>
            <a:ext cx="334529" cy="3611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Avenir Roman" panose="02000503020000020003" pitchFamily="2" charset="0"/>
              </a:rPr>
              <a:t>A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5B1A3EB-8329-EE4D-A310-BAD9612C2259}"/>
              </a:ext>
            </a:extLst>
          </p:cNvPr>
          <p:cNvSpPr txBox="1"/>
          <p:nvPr/>
        </p:nvSpPr>
        <p:spPr>
          <a:xfrm>
            <a:off x="6184330" y="446386"/>
            <a:ext cx="3513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Avenir Roman" panose="02000503020000020003" pitchFamily="2" charset="0"/>
              </a:rPr>
              <a:t>B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F213D65-5F3B-F541-9304-49E3A645720D}"/>
              </a:ext>
            </a:extLst>
          </p:cNvPr>
          <p:cNvSpPr txBox="1"/>
          <p:nvPr/>
        </p:nvSpPr>
        <p:spPr>
          <a:xfrm>
            <a:off x="6184330" y="3373336"/>
            <a:ext cx="3609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Avenir Roman" panose="02000503020000020003" pitchFamily="2" charset="0"/>
              </a:rPr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42818545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06B3491-6857-A04A-A944-1EBD8D9476C5}"/>
              </a:ext>
            </a:extLst>
          </p:cNvPr>
          <p:cNvSpPr txBox="1"/>
          <p:nvPr/>
        </p:nvSpPr>
        <p:spPr>
          <a:xfrm>
            <a:off x="3969327" y="2847109"/>
            <a:ext cx="4197816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b="1" dirty="0"/>
              <a:t>Supplemental Figures</a:t>
            </a:r>
          </a:p>
        </p:txBody>
      </p:sp>
    </p:spTree>
    <p:extLst>
      <p:ext uri="{BB962C8B-B14F-4D97-AF65-F5344CB8AC3E}">
        <p14:creationId xmlns:p14="http://schemas.microsoft.com/office/powerpoint/2010/main" val="36233671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8F4EE0B8-9B60-B24D-840F-C347DFAC013D}"/>
              </a:ext>
            </a:extLst>
          </p:cNvPr>
          <p:cNvGrpSpPr>
            <a:grpSpLocks noChangeAspect="1"/>
          </p:cNvGrpSpPr>
          <p:nvPr/>
        </p:nvGrpSpPr>
        <p:grpSpPr>
          <a:xfrm>
            <a:off x="101007" y="620485"/>
            <a:ext cx="11903830" cy="6046985"/>
            <a:chOff x="101007" y="417443"/>
            <a:chExt cx="12303532" cy="625002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DA66F66-BAC2-D84C-9725-B6DA980C272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01007" y="417443"/>
              <a:ext cx="12303532" cy="6250028"/>
              <a:chOff x="-29622" y="99962"/>
              <a:chExt cx="13187887" cy="6699268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716AFEC1-EC39-A145-9D9D-038D041A29F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b="30943"/>
              <a:stretch/>
            </p:blipFill>
            <p:spPr>
              <a:xfrm>
                <a:off x="-29622" y="274795"/>
                <a:ext cx="2853513" cy="2453538"/>
              </a:xfrm>
              <a:prstGeom prst="rect">
                <a:avLst/>
              </a:prstGeom>
            </p:spPr>
          </p:pic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BC1901AC-A6E2-804C-99AE-B078268224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949767" y="430078"/>
                <a:ext cx="3424305" cy="2428316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955C4B5B-5961-7F49-BC51-FAB6A6B6731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73561" r="47888" b="-7"/>
              <a:stretch/>
            </p:blipFill>
            <p:spPr>
              <a:xfrm>
                <a:off x="2823891" y="446931"/>
                <a:ext cx="1479364" cy="934768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A05B4B4E-4B56-864D-9C25-A58448ACE64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49306" t="73274" b="-7"/>
              <a:stretch/>
            </p:blipFill>
            <p:spPr>
              <a:xfrm>
                <a:off x="2796244" y="1322066"/>
                <a:ext cx="1439127" cy="944901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67577F9C-1F46-1644-B9E2-24E0EC6F40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735700" y="3125727"/>
                <a:ext cx="4174435" cy="3673503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04809908-8BF0-AA48-8241-FB26454DE0D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r="15969"/>
              <a:stretch/>
            </p:blipFill>
            <p:spPr>
              <a:xfrm>
                <a:off x="4714391" y="3125727"/>
                <a:ext cx="3578087" cy="3664656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66952EF0-D1B2-A647-803C-04CC1813CC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908711" y="416112"/>
                <a:ext cx="4249554" cy="2428316"/>
              </a:xfrm>
              <a:prstGeom prst="rect">
                <a:avLst/>
              </a:prstGeom>
            </p:spPr>
          </p:pic>
          <p:pic>
            <p:nvPicPr>
              <p:cNvPr id="2" name="Picture 1">
                <a:extLst>
                  <a:ext uri="{FF2B5EF4-FFF2-40B4-BE49-F238E27FC236}">
                    <a16:creationId xmlns:a16="http://schemas.microsoft.com/office/drawing/2014/main" id="{9F012462-E826-A047-978A-2AD813EF0A1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r="22965"/>
              <a:stretch/>
            </p:blipFill>
            <p:spPr>
              <a:xfrm>
                <a:off x="-29622" y="3044484"/>
                <a:ext cx="3484105" cy="3745899"/>
              </a:xfrm>
              <a:prstGeom prst="rect">
                <a:avLst/>
              </a:prstGeom>
            </p:spPr>
          </p:pic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50F9833-B906-0C4C-9478-B814B7347C38}"/>
                  </a:ext>
                </a:extLst>
              </p:cNvPr>
              <p:cNvSpPr txBox="1"/>
              <p:nvPr/>
            </p:nvSpPr>
            <p:spPr>
              <a:xfrm>
                <a:off x="-29622" y="99962"/>
                <a:ext cx="37061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1" dirty="0">
                    <a:latin typeface="Avenir Roman" panose="02000503020000020003" pitchFamily="2" charset="0"/>
                  </a:rPr>
                  <a:t>A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EF9670E-B81B-B64F-8922-11D25F5084EC}"/>
                  </a:ext>
                </a:extLst>
              </p:cNvPr>
              <p:cNvSpPr txBox="1"/>
              <p:nvPr/>
            </p:nvSpPr>
            <p:spPr>
              <a:xfrm>
                <a:off x="-20005" y="2644373"/>
                <a:ext cx="35137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1" dirty="0">
                    <a:latin typeface="Avenir Roman" panose="02000503020000020003" pitchFamily="2" charset="0"/>
                  </a:rPr>
                  <a:t>B</a:t>
                </a:r>
              </a:p>
            </p:txBody>
          </p:sp>
        </p:grp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E76DF5AF-B797-D747-B01E-F7332AF3EA02}"/>
                </a:ext>
              </a:extLst>
            </p:cNvPr>
            <p:cNvCxnSpPr>
              <a:cxnSpLocks/>
            </p:cNvCxnSpPr>
            <p:nvPr/>
          </p:nvCxnSpPr>
          <p:spPr>
            <a:xfrm>
              <a:off x="4247698" y="659839"/>
              <a:ext cx="0" cy="5975029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8A535F3-FF0D-6A41-A2A8-42AF5A144C0E}"/>
                </a:ext>
              </a:extLst>
            </p:cNvPr>
            <p:cNvCxnSpPr>
              <a:cxnSpLocks/>
            </p:cNvCxnSpPr>
            <p:nvPr/>
          </p:nvCxnSpPr>
          <p:spPr>
            <a:xfrm>
              <a:off x="8071792" y="659838"/>
              <a:ext cx="0" cy="5975029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7176FC77-9E80-D54E-BCCB-FBBAE62AC6AE}"/>
              </a:ext>
            </a:extLst>
          </p:cNvPr>
          <p:cNvSpPr txBox="1"/>
          <p:nvPr/>
        </p:nvSpPr>
        <p:spPr>
          <a:xfrm>
            <a:off x="4274439" y="623966"/>
            <a:ext cx="3609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Avenir Roman" panose="02000503020000020003" pitchFamily="2" charset="0"/>
              </a:rPr>
              <a:t>C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A8591F1-7E16-FA49-8C15-29C6518507DF}"/>
              </a:ext>
            </a:extLst>
          </p:cNvPr>
          <p:cNvSpPr txBox="1"/>
          <p:nvPr/>
        </p:nvSpPr>
        <p:spPr>
          <a:xfrm>
            <a:off x="4283120" y="2920637"/>
            <a:ext cx="3786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Avenir Roman" panose="02000503020000020003" pitchFamily="2" charset="0"/>
              </a:rPr>
              <a:t>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5A8DEFC-25BD-8E4D-9C4E-919C706274D1}"/>
              </a:ext>
            </a:extLst>
          </p:cNvPr>
          <p:cNvSpPr txBox="1"/>
          <p:nvPr/>
        </p:nvSpPr>
        <p:spPr>
          <a:xfrm>
            <a:off x="7981502" y="623966"/>
            <a:ext cx="3345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venir Roman" panose="02000503020000020003" pitchFamily="2" charset="0"/>
              </a:rPr>
              <a:t>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730DE4D-AAFB-5D41-84DF-9B761F1715B2}"/>
              </a:ext>
            </a:extLst>
          </p:cNvPr>
          <p:cNvSpPr txBox="1"/>
          <p:nvPr/>
        </p:nvSpPr>
        <p:spPr>
          <a:xfrm>
            <a:off x="7990183" y="2920637"/>
            <a:ext cx="3171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venir Roman" panose="02000503020000020003" pitchFamily="2" charset="0"/>
              </a:rPr>
              <a:t>F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67EF9CE-CE3B-034C-96C7-5D9AF0ACA86C}"/>
              </a:ext>
            </a:extLst>
          </p:cNvPr>
          <p:cNvSpPr txBox="1"/>
          <p:nvPr/>
        </p:nvSpPr>
        <p:spPr>
          <a:xfrm>
            <a:off x="1321319" y="487607"/>
            <a:ext cx="16211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Avenir Roman" panose="02000503020000020003" pitchFamily="2" charset="0"/>
              </a:rPr>
              <a:t>Microbiome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9295814-C3A7-624A-A7A8-1C5FB0612ADF}"/>
              </a:ext>
            </a:extLst>
          </p:cNvPr>
          <p:cNvSpPr txBox="1"/>
          <p:nvPr/>
        </p:nvSpPr>
        <p:spPr>
          <a:xfrm>
            <a:off x="5247180" y="510143"/>
            <a:ext cx="16241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Avenir Roman" panose="02000503020000020003" pitchFamily="2" charset="0"/>
              </a:rPr>
              <a:t>Food Omics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398762E-F6CE-DA4D-A344-9EBCC4061F98}"/>
              </a:ext>
            </a:extLst>
          </p:cNvPr>
          <p:cNvSpPr txBox="1"/>
          <p:nvPr/>
        </p:nvSpPr>
        <p:spPr>
          <a:xfrm>
            <a:off x="8958154" y="492293"/>
            <a:ext cx="18774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Avenir Roman" panose="02000503020000020003" pitchFamily="2" charset="0"/>
              </a:rPr>
              <a:t>Metabolomics</a:t>
            </a:r>
          </a:p>
        </p:txBody>
      </p:sp>
    </p:spTree>
    <p:extLst>
      <p:ext uri="{BB962C8B-B14F-4D97-AF65-F5344CB8AC3E}">
        <p14:creationId xmlns:p14="http://schemas.microsoft.com/office/powerpoint/2010/main" val="8043117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072879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33033</TotalTime>
  <Words>199</Words>
  <Application>Microsoft Macintosh PowerPoint</Application>
  <PresentationFormat>Widescreen</PresentationFormat>
  <Paragraphs>55</Paragraphs>
  <Slides>10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Avenir Roman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Cameron Martino</cp:lastModifiedBy>
  <cp:revision>22</cp:revision>
  <cp:lastPrinted>2022-05-26T22:36:42Z</cp:lastPrinted>
  <dcterms:created xsi:type="dcterms:W3CDTF">2022-03-03T14:44:09Z</dcterms:created>
  <dcterms:modified xsi:type="dcterms:W3CDTF">2022-06-17T16:39:56Z</dcterms:modified>
</cp:coreProperties>
</file>